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64" r:id="rId3"/>
  </p:sldMasterIdLst>
  <p:notesMasterIdLst>
    <p:notesMasterId r:id="rId8"/>
  </p:notesMasterIdLst>
  <p:handoutMasterIdLst>
    <p:handoutMasterId r:id="rId9"/>
  </p:handoutMasterIdLst>
  <p:sldIdLst>
    <p:sldId id="257" r:id="rId4"/>
    <p:sldId id="336" r:id="rId5"/>
    <p:sldId id="337" r:id="rId6"/>
    <p:sldId id="335" r:id="rId7"/>
  </p:sldIdLst>
  <p:sldSz cx="9144000" cy="6858000" type="screen4x3"/>
  <p:notesSz cx="6811963" cy="994568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9900"/>
    <a:srgbClr val="0070BC"/>
    <a:srgbClr val="0089E6"/>
    <a:srgbClr val="1C85C6"/>
    <a:srgbClr val="FFCC00"/>
    <a:srgbClr val="FF9900"/>
    <a:srgbClr val="FF3300"/>
    <a:srgbClr val="CC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87" autoAdjust="0"/>
    <p:restoredTop sz="86211" autoAdjust="0"/>
  </p:normalViewPr>
  <p:slideViewPr>
    <p:cSldViewPr>
      <p:cViewPr varScale="1">
        <p:scale>
          <a:sx n="92" d="100"/>
          <a:sy n="92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808"/>
    </p:cViewPr>
  </p:sorterViewPr>
  <p:notesViewPr>
    <p:cSldViewPr>
      <p:cViewPr>
        <p:scale>
          <a:sx n="100" d="100"/>
          <a:sy n="100" d="100"/>
        </p:scale>
        <p:origin x="-804" y="216"/>
      </p:cViewPr>
      <p:guideLst>
        <p:guide orient="horz" pos="3133"/>
        <p:guide pos="214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2169" cy="49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5" tIns="45735" rIns="91465" bIns="45735" numCol="1" anchor="t" anchorCtr="0" compatLnSpc="1">
            <a:prstTxWarp prst="textNoShape">
              <a:avLst/>
            </a:prstTxWarp>
          </a:bodyPr>
          <a:lstStyle>
            <a:lvl1pPr defTabSz="91509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204" y="1"/>
            <a:ext cx="2952169" cy="49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5" tIns="45735" rIns="91465" bIns="45735" numCol="1" anchor="t" anchorCtr="0" compatLnSpc="1">
            <a:prstTxWarp prst="textNoShape">
              <a:avLst/>
            </a:prstTxWarp>
          </a:bodyPr>
          <a:lstStyle>
            <a:lvl1pPr algn="r" defTabSz="91509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7609"/>
            <a:ext cx="2952169" cy="49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5" tIns="45735" rIns="91465" bIns="45735" numCol="1" anchor="b" anchorCtr="0" compatLnSpc="1">
            <a:prstTxWarp prst="textNoShape">
              <a:avLst/>
            </a:prstTxWarp>
          </a:bodyPr>
          <a:lstStyle>
            <a:lvl1pPr defTabSz="91509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204" y="9447609"/>
            <a:ext cx="2952169" cy="49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5" tIns="45735" rIns="91465" bIns="45735" numCol="1" anchor="b" anchorCtr="0" compatLnSpc="1">
            <a:prstTxWarp prst="textNoShape">
              <a:avLst/>
            </a:prstTxWarp>
          </a:bodyPr>
          <a:lstStyle>
            <a:lvl1pPr algn="r" defTabSz="91509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33ECC51-D810-4CC4-8FA3-5EAFCD7936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7895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2169" cy="498081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204" y="1"/>
            <a:ext cx="2952169" cy="498081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9B4D03D-0B5E-40A2-B338-D62B07C6895D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7" y="4724600"/>
            <a:ext cx="5448933" cy="4474764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6017"/>
            <a:ext cx="2952169" cy="498081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204" y="9446017"/>
            <a:ext cx="2952169" cy="498081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A2C876D-1F2F-413C-8AF1-572211F5DE7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20833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5596A3-EF3B-44A3-AEE4-FF6BCE52FADD}" type="slidenum">
              <a:rPr lang="en-US" smtClean="0">
                <a:latin typeface="Arial" charset="0"/>
              </a:rPr>
              <a:pPr/>
              <a:t>1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F8E7-D34B-4EED-8063-625E281B466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7EB83-C5D8-4A6F-B140-BAB9512A29A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533400"/>
            <a:ext cx="2076450" cy="5059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6076950" cy="5059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7AD46-2EAA-47F4-A616-013B1C59B3B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533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4038600" cy="1804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828800"/>
            <a:ext cx="4038600" cy="1804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786188"/>
            <a:ext cx="4038600" cy="1806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786188"/>
            <a:ext cx="4038600" cy="1806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0E27D-F25E-4B30-A190-E95A2F706AE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38600" cy="3763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038600" cy="3763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24CE8-F60C-4CD1-9067-4A839E51128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B6FE-6D8E-4E26-9FED-72A8CADC9E9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EE95-131D-40A8-BF3C-F29D068E20F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0386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3D1A9-D449-420F-BB21-72C3CCCC1A5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C93AE-B0ED-46D7-B48F-F486E510546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A192B-34CB-4B42-80DC-6FBDB30854B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1A473-76F4-4B7F-98FF-F92BA689E98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BEFA0-1F74-4FF8-AE1B-D64921EA5DC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3E817-5FBE-44BD-A188-1D3C7667AE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vmlDrawing" Target="../drawings/vmlDrawing1.vml"/><Relationship Id="rId1" Type="http://schemas.openxmlformats.org/officeDocument/2006/relationships/theme" Target="../theme/theme2.xml"/><Relationship Id="rId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vmlDrawing" Target="../drawings/vmlDrawing2.vml"/><Relationship Id="rId1" Type="http://schemas.openxmlformats.org/officeDocument/2006/relationships/theme" Target="../theme/theme3.xml"/><Relationship Id="rId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 </a:t>
            </a:r>
            <a:r>
              <a:rPr lang="en-US" smtClean="0"/>
              <a:t>Test</a:t>
            </a:r>
            <a:endParaRPr lang="th-TH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229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5B0AB6D-3CEA-4A69-899E-2366DAD930A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KodchiangUPC" pitchFamily="18" charset="-34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KodchiangUPC" pitchFamily="18" charset="-34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KodchiangUPC" pitchFamily="18" charset="-34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KodchiangUPC" pitchFamily="18" charset="-34"/>
        </a:defRPr>
      </a:lvl5pPr>
      <a:lvl6pPr marL="457200"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KodchiangUPC" pitchFamily="18" charset="-34"/>
        </a:defRPr>
      </a:lvl6pPr>
      <a:lvl7pPr marL="914400"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KodchiangUPC" pitchFamily="18" charset="-34"/>
        </a:defRPr>
      </a:lvl7pPr>
      <a:lvl8pPr marL="1371600"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KodchiangUPC" pitchFamily="18" charset="-34"/>
        </a:defRPr>
      </a:lvl8pPr>
      <a:lvl9pPr marL="1828800" algn="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KodchiangUPC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6"/>
        </a:buBlip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-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032"/>
          <p:cNvGrpSpPr>
            <a:grpSpLocks/>
          </p:cNvGrpSpPr>
          <p:nvPr userDrawn="1"/>
        </p:nvGrpSpPr>
        <p:grpSpPr bwMode="auto">
          <a:xfrm>
            <a:off x="2124075" y="6196013"/>
            <a:ext cx="2047875" cy="661987"/>
            <a:chOff x="3596" y="3858"/>
            <a:chExt cx="1290" cy="417"/>
          </a:xfrm>
        </p:grpSpPr>
        <p:pic>
          <p:nvPicPr>
            <p:cNvPr id="744457" name="Picture 1033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</p:spPr>
        </p:pic>
        <p:sp>
          <p:nvSpPr>
            <p:cNvPr id="744458" name="Text Box 1034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200" b="1" smtClean="0">
                  <a:solidFill>
                    <a:srgbClr val="000000"/>
                  </a:solidFill>
                  <a:cs typeface="+mn-cs"/>
                </a:rPr>
                <a:t>Federal Aviation</a:t>
              </a:r>
            </a:p>
            <a:p>
              <a:pPr>
                <a:lnSpc>
                  <a:spcPct val="85000"/>
                </a:lnSpc>
              </a:pPr>
              <a:r>
                <a:rPr lang="en-US" sz="1200" b="1" smtClean="0">
                  <a:solidFill>
                    <a:srgbClr val="000000"/>
                  </a:solidFill>
                  <a:cs typeface="+mn-cs"/>
                </a:rPr>
                <a:t>Administration</a:t>
              </a:r>
            </a:p>
          </p:txBody>
        </p:sp>
      </p:grpSp>
      <p:graphicFrame>
        <p:nvGraphicFramePr>
          <p:cNvPr id="744459" name="Object 1035"/>
          <p:cNvGraphicFramePr>
            <a:graphicFrameLocks noChangeAspect="1"/>
          </p:cNvGraphicFramePr>
          <p:nvPr/>
        </p:nvGraphicFramePr>
        <p:xfrm>
          <a:off x="4716463" y="6146800"/>
          <a:ext cx="792162" cy="711200"/>
        </p:xfrm>
        <a:graphic>
          <a:graphicData uri="http://schemas.openxmlformats.org/presentationml/2006/ole">
            <p:oleObj spid="_x0000_s1054" name="Picture" r:id="rId4" imgW="7378262" imgH="7204841" progId="Word.Picture.8">
              <p:embed/>
            </p:oleObj>
          </a:graphicData>
        </a:graphic>
      </p:graphicFrame>
      <p:sp>
        <p:nvSpPr>
          <p:cNvPr id="744462" name="Rectangle 103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4463" name="Rectangle 1039"/>
          <p:cNvSpPr>
            <a:spLocks noChangeArrowheads="1"/>
          </p:cNvSpPr>
          <p:nvPr userDrawn="1"/>
        </p:nvSpPr>
        <p:spPr bwMode="auto">
          <a:xfrm>
            <a:off x="179388" y="6308725"/>
            <a:ext cx="11874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fld id="{8B4281F5-B6DD-4B19-A6B0-2D82EEF15C9A}" type="datetime1">
              <a:rPr lang="en-US" sz="1400" smtClean="0">
                <a:solidFill>
                  <a:srgbClr val="000000"/>
                </a:solidFill>
                <a:cs typeface="+mn-cs"/>
              </a:rPr>
              <a:pPr>
                <a:spcBef>
                  <a:spcPct val="50000"/>
                </a:spcBef>
              </a:pPr>
              <a:t>7/23/2013</a:t>
            </a:fld>
            <a:endParaRPr lang="en-US" sz="14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44464" name="Rectangle 1040"/>
          <p:cNvSpPr>
            <a:spLocks noChangeArrowheads="1"/>
          </p:cNvSpPr>
          <p:nvPr userDrawn="1"/>
        </p:nvSpPr>
        <p:spPr bwMode="auto">
          <a:xfrm>
            <a:off x="8201025" y="6381750"/>
            <a:ext cx="6921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fld id="{F41168C5-462C-4D39-8890-DD884EFDC87C}" type="slidenum">
              <a:rPr lang="en-US" sz="1400" smtClean="0">
                <a:solidFill>
                  <a:srgbClr val="000000"/>
                </a:solidFill>
                <a:cs typeface="+mn-cs"/>
              </a:rPr>
              <a:pPr>
                <a:spcBef>
                  <a:spcPct val="50000"/>
                </a:spcBef>
              </a:pPr>
              <a:t>‹#›</a:t>
            </a:fld>
            <a:endParaRPr lang="en-US" sz="140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032"/>
          <p:cNvGrpSpPr>
            <a:grpSpLocks/>
          </p:cNvGrpSpPr>
          <p:nvPr userDrawn="1"/>
        </p:nvGrpSpPr>
        <p:grpSpPr bwMode="auto">
          <a:xfrm>
            <a:off x="2124075" y="6196013"/>
            <a:ext cx="2047875" cy="661987"/>
            <a:chOff x="3596" y="3858"/>
            <a:chExt cx="1290" cy="417"/>
          </a:xfrm>
        </p:grpSpPr>
        <p:pic>
          <p:nvPicPr>
            <p:cNvPr id="744457" name="Picture 1033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</p:spPr>
        </p:pic>
        <p:sp>
          <p:nvSpPr>
            <p:cNvPr id="744458" name="Text Box 1034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200" b="1" smtClean="0">
                  <a:solidFill>
                    <a:srgbClr val="000000"/>
                  </a:solidFill>
                  <a:cs typeface="+mn-cs"/>
                </a:rPr>
                <a:t>Federal Aviation</a:t>
              </a:r>
            </a:p>
            <a:p>
              <a:pPr>
                <a:lnSpc>
                  <a:spcPct val="85000"/>
                </a:lnSpc>
              </a:pPr>
              <a:r>
                <a:rPr lang="en-US" sz="1200" b="1" smtClean="0">
                  <a:solidFill>
                    <a:srgbClr val="000000"/>
                  </a:solidFill>
                  <a:cs typeface="+mn-cs"/>
                </a:rPr>
                <a:t>Administration</a:t>
              </a:r>
            </a:p>
          </p:txBody>
        </p:sp>
      </p:grpSp>
      <p:graphicFrame>
        <p:nvGraphicFramePr>
          <p:cNvPr id="744459" name="Object 1035"/>
          <p:cNvGraphicFramePr>
            <a:graphicFrameLocks noChangeAspect="1"/>
          </p:cNvGraphicFramePr>
          <p:nvPr/>
        </p:nvGraphicFramePr>
        <p:xfrm>
          <a:off x="4716463" y="6146800"/>
          <a:ext cx="792162" cy="711200"/>
        </p:xfrm>
        <a:graphic>
          <a:graphicData uri="http://schemas.openxmlformats.org/presentationml/2006/ole">
            <p:oleObj spid="_x0000_s2078" name="Picture" r:id="rId4" imgW="7378262" imgH="7204841" progId="Word.Picture.8">
              <p:embed/>
            </p:oleObj>
          </a:graphicData>
        </a:graphic>
      </p:graphicFrame>
      <p:sp>
        <p:nvSpPr>
          <p:cNvPr id="744462" name="Rectangle 103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4463" name="Rectangle 1039"/>
          <p:cNvSpPr>
            <a:spLocks noChangeArrowheads="1"/>
          </p:cNvSpPr>
          <p:nvPr userDrawn="1"/>
        </p:nvSpPr>
        <p:spPr bwMode="auto">
          <a:xfrm>
            <a:off x="179388" y="6308725"/>
            <a:ext cx="11874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fld id="{8B4281F5-B6DD-4B19-A6B0-2D82EEF15C9A}" type="datetime1">
              <a:rPr lang="en-US" sz="1400" smtClean="0">
                <a:solidFill>
                  <a:srgbClr val="000000"/>
                </a:solidFill>
                <a:cs typeface="+mn-cs"/>
              </a:rPr>
              <a:pPr>
                <a:spcBef>
                  <a:spcPct val="50000"/>
                </a:spcBef>
              </a:pPr>
              <a:t>7/23/2013</a:t>
            </a:fld>
            <a:endParaRPr lang="en-US" sz="14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44464" name="Rectangle 1040"/>
          <p:cNvSpPr>
            <a:spLocks noChangeArrowheads="1"/>
          </p:cNvSpPr>
          <p:nvPr userDrawn="1"/>
        </p:nvSpPr>
        <p:spPr bwMode="auto">
          <a:xfrm>
            <a:off x="8201025" y="6381750"/>
            <a:ext cx="6921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fld id="{F41168C5-462C-4D39-8890-DD884EFDC87C}" type="slidenum">
              <a:rPr lang="en-US" sz="1400" smtClean="0">
                <a:solidFill>
                  <a:srgbClr val="000000"/>
                </a:solidFill>
                <a:cs typeface="+mn-cs"/>
              </a:rPr>
              <a:pPr>
                <a:spcBef>
                  <a:spcPct val="50000"/>
                </a:spcBef>
              </a:pPr>
              <a:t>‹#›</a:t>
            </a:fld>
            <a:endParaRPr lang="en-US" sz="140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CCCFF"/>
          </a:solidFill>
          <a:latin typeface="Arial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63" y="1700213"/>
            <a:ext cx="7500937" cy="165734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800" dirty="0" smtClean="0">
                <a:solidFill>
                  <a:schemeClr val="bg1"/>
                </a:solidFill>
              </a:rPr>
              <a:t>AEROTHAI AIDC </a:t>
            </a:r>
            <a:r>
              <a:rPr lang="en-US" sz="3800" dirty="0" smtClean="0">
                <a:solidFill>
                  <a:schemeClr val="bg1"/>
                </a:solidFill>
              </a:rPr>
              <a:t>Implementation Status</a:t>
            </a:r>
            <a:endParaRPr lang="th-TH" sz="3800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04FD4-E83F-4C53-82A3-1A7B7EF5CEB9}" type="slidenum">
              <a:rPr lang="en-US" smtClean="0"/>
              <a:pPr>
                <a:defRPr/>
              </a:pPr>
              <a:t>1</a:t>
            </a:fld>
            <a:endParaRPr lang="th-TH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71604" y="3429001"/>
            <a:ext cx="7572396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23 July 2013</a:t>
            </a:r>
            <a:endParaRPr kumimoji="0" lang="th-TH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‘electronic coordination and transfer’ has been </a:t>
            </a:r>
            <a:r>
              <a:rPr lang="en-US" dirty="0" smtClean="0"/>
              <a:t>implemented between </a:t>
            </a:r>
            <a:r>
              <a:rPr lang="en-US" dirty="0" smtClean="0"/>
              <a:t>Thailand ACC &amp; Thailand’s provincial </a:t>
            </a:r>
            <a:r>
              <a:rPr lang="en-US" smtClean="0"/>
              <a:t>center in 2010.</a:t>
            </a:r>
            <a:endParaRPr lang="en-US" dirty="0" smtClean="0"/>
          </a:p>
          <a:p>
            <a:r>
              <a:rPr lang="en-US" dirty="0" smtClean="0"/>
              <a:t>Controllers have received training and started their trials of the services.</a:t>
            </a:r>
          </a:p>
          <a:p>
            <a:r>
              <a:rPr lang="en-US" dirty="0" smtClean="0"/>
              <a:t>Thailand’s current automation system does not have the capacity to perform inter-FIR connection.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EB6FE-6D8E-4E26-9FED-72A8CADC9E90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Air Traffic Control System for Thailand ACC planned for operation in </a:t>
            </a:r>
            <a:r>
              <a:rPr lang="en-US" dirty="0" smtClean="0"/>
              <a:t>2014-2015.</a:t>
            </a:r>
          </a:p>
          <a:p>
            <a:pPr lvl="1"/>
            <a:r>
              <a:rPr lang="en-US" dirty="0" smtClean="0"/>
              <a:t>Currently, AEROTHAI is in the </a:t>
            </a:r>
            <a:r>
              <a:rPr lang="en-US" dirty="0" smtClean="0"/>
              <a:t>vendor </a:t>
            </a:r>
            <a:r>
              <a:rPr lang="en-US" dirty="0" smtClean="0"/>
              <a:t>selection process for the new system.</a:t>
            </a:r>
          </a:p>
          <a:p>
            <a:pPr lvl="1"/>
            <a:r>
              <a:rPr lang="en-US" dirty="0" smtClean="0"/>
              <a:t>AFTN AIDC ICD v3 has been specified for the new system and all vendors stated they are able to satisfy with the specification.</a:t>
            </a:r>
            <a:endParaRPr lang="en-US" dirty="0" smtClean="0"/>
          </a:p>
          <a:p>
            <a:r>
              <a:rPr lang="en-US" dirty="0" smtClean="0"/>
              <a:t>Inter-FIR AIDC implementation planned </a:t>
            </a:r>
            <a:r>
              <a:rPr lang="en-US" dirty="0" smtClean="0"/>
              <a:t>for once the new system is implemented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EB6FE-6D8E-4E26-9FED-72A8CADC9E90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11-</a:t>
            </a:r>
            <a:endParaRPr lang="th-TH" dirty="0" smtClean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28600" y="749300"/>
            <a:ext cx="85344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3" descr="at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BB1BF-57E4-42AE-8A01-7C063014A994}" type="slidenum">
              <a:rPr lang="en-US" smtClean="0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aerothai_new">
  <a:themeElements>
    <a:clrScheme name="aerothai_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erothai_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othai_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othai_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othai_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othai_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othai_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othai_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othai_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othai_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othai_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othai_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othai_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64D7BD590514D9D05B570DAC8F729" ma:contentTypeVersion="5" ma:contentTypeDescription="Create a new document." ma:contentTypeScope="" ma:versionID="ae3a7b6ecb0b1af11db88cbce24554e9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5-Presentations</Category>
    <Type_x0020_Name xmlns="2b0c29a6-a2e0-472b-bfb4-397922b0132f">2013 APAC NAT AIDC TF2</Type_x0020_Name>
    <Presenter xmlns="2b0c29a6-a2e0-472b-bfb4-397922b0132f">Thailand</Presenter>
    <Update_x0020_Date xmlns="2b0c29a6-a2e0-472b-bfb4-397922b0132f">Aug. 29, 2013</Update_x0020_Date>
    <Number xmlns="2b0c29a6-a2e0-472b-bfb4-397922b0132f">05</Number>
  </documentManagement>
</p:properties>
</file>

<file path=customXml/itemProps1.xml><?xml version="1.0" encoding="utf-8"?>
<ds:datastoreItem xmlns:ds="http://schemas.openxmlformats.org/officeDocument/2006/customXml" ds:itemID="{E531DFC2-F4DF-488C-88B8-D458DEABD8A0}"/>
</file>

<file path=customXml/itemProps2.xml><?xml version="1.0" encoding="utf-8"?>
<ds:datastoreItem xmlns:ds="http://schemas.openxmlformats.org/officeDocument/2006/customXml" ds:itemID="{B56DC100-B6CE-4DDD-A301-95DD82806BFE}"/>
</file>

<file path=customXml/itemProps3.xml><?xml version="1.0" encoding="utf-8"?>
<ds:datastoreItem xmlns:ds="http://schemas.openxmlformats.org/officeDocument/2006/customXml" ds:itemID="{CCA0E2BB-C590-4B48-BC58-6C87744ED3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3380</TotalTime>
  <Words>127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aerothai_new</vt:lpstr>
      <vt:lpstr>Custom Design</vt:lpstr>
      <vt:lpstr>1_Custom Design</vt:lpstr>
      <vt:lpstr>Picture</vt:lpstr>
      <vt:lpstr>AEROTHAI AIDC Implementation Status</vt:lpstr>
      <vt:lpstr>Current Activities</vt:lpstr>
      <vt:lpstr>Planned Implementation</vt:lpstr>
      <vt:lpstr>11-</vt:lpstr>
    </vt:vector>
  </TitlesOfParts>
  <Company>AEROTHAI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Aerothai AIDC Implementation Status</dc:title>
  <dc:creator>Piyawut Tantimekabut</dc:creator>
  <cp:lastModifiedBy>Chonlawit</cp:lastModifiedBy>
  <cp:revision>229</cp:revision>
  <dcterms:created xsi:type="dcterms:W3CDTF">2010-07-20T03:27:36Z</dcterms:created>
  <dcterms:modified xsi:type="dcterms:W3CDTF">2013-07-23T03:55:05Z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0x010100BB964D7BD590514D9D05B570DAC8F729</vt:lpwstr>
  </property>
</Properties>
</file>